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84" r:id="rId3"/>
    <p:sldId id="320" r:id="rId4"/>
    <p:sldId id="321" r:id="rId5"/>
    <p:sldId id="322" r:id="rId6"/>
    <p:sldId id="324" r:id="rId7"/>
    <p:sldId id="325" r:id="rId8"/>
    <p:sldId id="326" r:id="rId9"/>
    <p:sldId id="327" r:id="rId1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667" autoAdjust="0"/>
  </p:normalViewPr>
  <p:slideViewPr>
    <p:cSldViewPr>
      <p:cViewPr varScale="1">
        <p:scale>
          <a:sx n="45" d="100"/>
          <a:sy n="45" d="100"/>
        </p:scale>
        <p:origin x="276" y="44"/>
      </p:cViewPr>
      <p:guideLst>
        <p:guide orient="horz" pos="2160"/>
        <p:guide pos="2880"/>
      </p:guideLst>
    </p:cSldViewPr>
  </p:slideViewPr>
  <p:notesTextViewPr>
    <p:cViewPr>
      <p:scale>
        <a:sx n="1" d="1"/>
        <a:sy n="1" d="1"/>
      </p:scale>
      <p:origin x="0" y="0"/>
    </p:cViewPr>
  </p:notesTextViewPr>
  <p:sorterViewPr>
    <p:cViewPr>
      <p:scale>
        <a:sx n="100" d="100"/>
        <a:sy n="100" d="100"/>
      </p:scale>
      <p:origin x="0" y="-45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ACBFA-5E22-4A43-B343-20BA319A1090}" type="datetimeFigureOut">
              <a:rPr lang="en-AU" smtClean="0"/>
              <a:t>27/10/2018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E109A-171C-45A6-95C6-09B83F28E3C7}" type="slidenum">
              <a:rPr lang="en-AU" smtClean="0"/>
              <a:t>‹#›</a:t>
            </a:fld>
            <a:endParaRPr lang="en-AU"/>
          </a:p>
        </p:txBody>
      </p:sp>
    </p:spTree>
    <p:extLst>
      <p:ext uri="{BB962C8B-B14F-4D97-AF65-F5344CB8AC3E}">
        <p14:creationId xmlns:p14="http://schemas.microsoft.com/office/powerpoint/2010/main" val="374579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a:t>
            </a:fld>
            <a:endParaRPr lang="en-AU"/>
          </a:p>
        </p:txBody>
      </p:sp>
    </p:spTree>
    <p:extLst>
      <p:ext uri="{BB962C8B-B14F-4D97-AF65-F5344CB8AC3E}">
        <p14:creationId xmlns:p14="http://schemas.microsoft.com/office/powerpoint/2010/main" val="75767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FE109A-171C-45A6-95C6-09B83F28E3C7}" type="slidenum">
              <a:rPr lang="en-AU" smtClean="0"/>
              <a:t>2</a:t>
            </a:fld>
            <a:endParaRPr lang="en-AU"/>
          </a:p>
        </p:txBody>
      </p:sp>
    </p:spTree>
    <p:extLst>
      <p:ext uri="{BB962C8B-B14F-4D97-AF65-F5344CB8AC3E}">
        <p14:creationId xmlns:p14="http://schemas.microsoft.com/office/powerpoint/2010/main" val="236775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Scripture illustrates and clearly shows that mixture of old and new does not work. Translating this to our lives, that we cannot have a mixture of our old and new (future) lifestyle. </a:t>
            </a:r>
          </a:p>
          <a:p>
            <a:endParaRPr lang="en-US" dirty="0"/>
          </a:p>
          <a:p>
            <a:r>
              <a:rPr lang="en-US" dirty="0"/>
              <a:t>Also once you have experienced the new, you will never go back to the old. </a:t>
            </a:r>
          </a:p>
        </p:txBody>
      </p:sp>
      <p:sp>
        <p:nvSpPr>
          <p:cNvPr id="4" name="Slide Number Placeholder 3"/>
          <p:cNvSpPr>
            <a:spLocks noGrp="1"/>
          </p:cNvSpPr>
          <p:nvPr>
            <p:ph type="sldNum" sz="quarter" idx="5"/>
          </p:nvPr>
        </p:nvSpPr>
        <p:spPr/>
        <p:txBody>
          <a:bodyPr/>
          <a:lstStyle/>
          <a:p>
            <a:fld id="{55FE109A-171C-45A6-95C6-09B83F28E3C7}" type="slidenum">
              <a:rPr lang="en-AU" smtClean="0"/>
              <a:t>3</a:t>
            </a:fld>
            <a:endParaRPr lang="en-AU"/>
          </a:p>
        </p:txBody>
      </p:sp>
    </p:spTree>
    <p:extLst>
      <p:ext uri="{BB962C8B-B14F-4D97-AF65-F5344CB8AC3E}">
        <p14:creationId xmlns:p14="http://schemas.microsoft.com/office/powerpoint/2010/main" val="723668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Here are some examples I have listed to show you some</a:t>
            </a:r>
            <a:r>
              <a:rPr lang="en-AU" baseline="0" dirty="0"/>
              <a:t> one and new examples we use everyday and won’t think twice about. </a:t>
            </a:r>
          </a:p>
          <a:p>
            <a:endParaRPr lang="en-AU" baseline="0" dirty="0"/>
          </a:p>
          <a:p>
            <a:r>
              <a:rPr lang="en-AU" baseline="0" dirty="0"/>
              <a:t>The good old cassette tape. I remember thinking to myself this is the best thing ever. But do you ever get to a point where you just listen to the same old thing on that cassette and think “Really, the same songs over and over again?” Compare it to Spotify now. At the touch of the search function you can listen to song you want to. </a:t>
            </a:r>
          </a:p>
          <a:p>
            <a:endParaRPr lang="en-AU" baseline="0" dirty="0"/>
          </a:p>
          <a:p>
            <a:r>
              <a:rPr lang="en-AU" baseline="0" dirty="0"/>
              <a:t>The next one was a life saver for Dino and I on our recent trip to Europe. Google Maps is best thing for any travel to a foreign land. I can’t count the number of times Google Maps helped us in our explorations (especially in Venice). In some countries, because they are pretty old (hundreds of years), street names which you would find on the traditional map books aren’t going to help you. </a:t>
            </a:r>
          </a:p>
          <a:p>
            <a:endParaRPr lang="en-AU" baseline="0" dirty="0"/>
          </a:p>
          <a:p>
            <a:r>
              <a:rPr lang="en-AU" baseline="0" dirty="0"/>
              <a:t>I’m sure this is relatable to most of you. How great technology has been to reduce cooking time; from hours making a herbal soup; to just 30 minutes. </a:t>
            </a:r>
          </a:p>
          <a:p>
            <a:endParaRPr lang="en-AU" baseline="0" dirty="0"/>
          </a:p>
          <a:p>
            <a:r>
              <a:rPr lang="en-AU" dirty="0"/>
              <a:t>The next one I was</a:t>
            </a:r>
            <a:r>
              <a:rPr lang="en-AU" baseline="0" dirty="0"/>
              <a:t> one that experienced both world in my schooling years. I only used the Encyclopedia in primary school and then Google came along in high school. The Encyclopedia would only get you so far, so then off to the library to borrow even more books for just 1 topic. Now all you do is open your Internet browser, type in what you would like to know and millions of different links appear for you. </a:t>
            </a:r>
          </a:p>
          <a:p>
            <a:endParaRPr lang="en-AU" baseline="0" dirty="0"/>
          </a:p>
          <a:p>
            <a:r>
              <a:rPr lang="en-AU" dirty="0"/>
              <a:t>The last one is one that speaks directly to me. I remember as</a:t>
            </a:r>
            <a:r>
              <a:rPr lang="en-AU" baseline="0" dirty="0"/>
              <a:t> a kid reading the food review sections and thinking to myself “Yum, I want to go eat this now” but as a kid you don’t have access to a lot of things, mainly transport and cash to try food at the said place. These days social media is the way to peoples stomachs. When we were over in Europe, Google Reviews helped us avoid restaurants with bad reviews be it in food and/or service; and not get the “Tourist trap restaurants.”</a:t>
            </a:r>
          </a:p>
          <a:p>
            <a:endParaRPr lang="en-AU" baseline="0" dirty="0"/>
          </a:p>
          <a:p>
            <a:r>
              <a:rPr lang="en-AU" baseline="0" dirty="0"/>
              <a:t>So why am I actually telling you all this? It’s to raise an awareness that what we thought was the “best and greatest” back in the day aren’t even given a 2</a:t>
            </a:r>
            <a:r>
              <a:rPr lang="en-AU" baseline="30000" dirty="0"/>
              <a:t>nd</a:t>
            </a:r>
            <a:r>
              <a:rPr lang="en-AU" baseline="0" dirty="0"/>
              <a:t> look now. </a:t>
            </a:r>
          </a:p>
          <a:p>
            <a:endParaRPr lang="en-AU" baseline="0" dirty="0"/>
          </a:p>
          <a:p>
            <a:r>
              <a:rPr lang="en-AU" baseline="0" dirty="0"/>
              <a:t>So how does this relate to us Spiritually?</a:t>
            </a:r>
            <a:endParaRPr lang="en-AU" dirty="0"/>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4</a:t>
            </a:fld>
            <a:endParaRPr lang="en-AU"/>
          </a:p>
        </p:txBody>
      </p:sp>
    </p:spTree>
    <p:extLst>
      <p:ext uri="{BB962C8B-B14F-4D97-AF65-F5344CB8AC3E}">
        <p14:creationId xmlns:p14="http://schemas.microsoft.com/office/powerpoint/2010/main" val="470863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I’m going to be completely open and transparent with you this morning. </a:t>
            </a:r>
          </a:p>
          <a:p>
            <a:endParaRPr lang="en-AU" dirty="0"/>
          </a:p>
          <a:p>
            <a:r>
              <a:rPr lang="en-AU" dirty="0"/>
              <a:t>These aren’t google default questions I typed in preparation for this message, but real questions I’ve asked myself throughout</a:t>
            </a:r>
            <a:r>
              <a:rPr lang="en-AU" baseline="0" dirty="0"/>
              <a:t> my Christian walk. </a:t>
            </a:r>
          </a:p>
          <a:p>
            <a:endParaRPr lang="en-AU" baseline="0" dirty="0"/>
          </a:p>
          <a:p>
            <a:r>
              <a:rPr lang="en-AU" baseline="0" dirty="0"/>
              <a:t>If you are completely honest with yourself, you may have asked similar questions. </a:t>
            </a:r>
          </a:p>
          <a:p>
            <a:endParaRPr lang="en-AU" baseline="0" dirty="0"/>
          </a:p>
          <a:p>
            <a:r>
              <a:rPr lang="en-AU" baseline="0" dirty="0"/>
              <a:t>Yesterday a few of us were at the Armadale4Jesus. I heard this quote and I will repeat it for you this morning. “Going to church doesn’t make you a Christian; just like sitting in McDonalds doesn’t make you a cheeseburger.” How true this is, it made me sit up at attention and reconsider my Christian walk. Was it a outward show? Or do I really have a personal relationship with God the Father, Jesus the Son and the Holy Spirit? </a:t>
            </a:r>
          </a:p>
          <a:p>
            <a:endParaRPr lang="en-AU" baseline="0" dirty="0"/>
          </a:p>
          <a:p>
            <a:r>
              <a:rPr lang="en-AU" dirty="0"/>
              <a:t>PRAYER: Heavenly Father, I come before you today and humble myself to say sorry, for making Christianity an outward show, but not a personal relationship with you, Jesus and the Holy Spirit. So today I purpose in my own heart that from this day onward I will build my life on the solid rock which is Jesus, I will walk and agree with what You say in Your Word. Thank you for this timely reminder and I declare resurrection life into everyone’s spirit, soul and body and into their mind will and emotion. That we are now alive in Christ Jesus and we will walk out different today. So Holy Spirit fill us afresh with fire from Heaven. In Jesus mighty name. Amen </a:t>
            </a:r>
          </a:p>
        </p:txBody>
      </p:sp>
      <p:sp>
        <p:nvSpPr>
          <p:cNvPr id="4" name="Slide Number Placeholder 3"/>
          <p:cNvSpPr>
            <a:spLocks noGrp="1"/>
          </p:cNvSpPr>
          <p:nvPr>
            <p:ph type="sldNum" sz="quarter" idx="10"/>
          </p:nvPr>
        </p:nvSpPr>
        <p:spPr/>
        <p:txBody>
          <a:bodyPr/>
          <a:lstStyle/>
          <a:p>
            <a:fld id="{55FE109A-171C-45A6-95C6-09B83F28E3C7}" type="slidenum">
              <a:rPr lang="en-AU" smtClean="0"/>
              <a:t>5</a:t>
            </a:fld>
            <a:endParaRPr lang="en-AU"/>
          </a:p>
        </p:txBody>
      </p:sp>
    </p:spTree>
    <p:extLst>
      <p:ext uri="{BB962C8B-B14F-4D97-AF65-F5344CB8AC3E}">
        <p14:creationId xmlns:p14="http://schemas.microsoft.com/office/powerpoint/2010/main" val="966520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Jesus spoke of it in association with the move of God.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Matthew 9:17 – “Nor do they put new wine into old wineskins, or else the wineskins are ruined. But they put new wine into new wineskins, and both are preserved.”</a:t>
            </a:r>
          </a:p>
          <a:p>
            <a:endParaRPr lang="en-US" dirty="0"/>
          </a:p>
          <a:p>
            <a:r>
              <a:rPr lang="en-US" dirty="0"/>
              <a:t>Ephesians 5:18 – And do not be drunk with wine, in which is dissipation (overindulgence); but be filed with the Spirit. </a:t>
            </a:r>
          </a:p>
          <a:p>
            <a:endParaRPr lang="en-US" dirty="0"/>
          </a:p>
          <a:p>
            <a:r>
              <a:rPr lang="en-US" dirty="0"/>
              <a:t>In order to appreciate new, you must clear yourself of the old. </a:t>
            </a:r>
          </a:p>
        </p:txBody>
      </p:sp>
      <p:sp>
        <p:nvSpPr>
          <p:cNvPr id="4" name="Slide Number Placeholder 3"/>
          <p:cNvSpPr>
            <a:spLocks noGrp="1"/>
          </p:cNvSpPr>
          <p:nvPr>
            <p:ph type="sldNum" sz="quarter" idx="5"/>
          </p:nvPr>
        </p:nvSpPr>
        <p:spPr/>
        <p:txBody>
          <a:bodyPr/>
          <a:lstStyle/>
          <a:p>
            <a:fld id="{55FE109A-171C-45A6-95C6-09B83F28E3C7}" type="slidenum">
              <a:rPr lang="en-AU" smtClean="0"/>
              <a:t>6</a:t>
            </a:fld>
            <a:endParaRPr lang="en-AU"/>
          </a:p>
        </p:txBody>
      </p:sp>
    </p:spTree>
    <p:extLst>
      <p:ext uri="{BB962C8B-B14F-4D97-AF65-F5344CB8AC3E}">
        <p14:creationId xmlns:p14="http://schemas.microsoft.com/office/powerpoint/2010/main" val="3737244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remember your first love with God? </a:t>
            </a:r>
          </a:p>
          <a:p>
            <a:endParaRPr lang="en-US" dirty="0"/>
          </a:p>
          <a:p>
            <a:r>
              <a:rPr lang="en-US" dirty="0"/>
              <a:t>In the busyness of life we have lost it. We go here, there and everywhere thinking we are being intimate with God; but He’s saying “Just stop, intimacy is not activity but relationship/encounter.”</a:t>
            </a:r>
          </a:p>
          <a:p>
            <a:endParaRPr lang="en-US" dirty="0"/>
          </a:p>
          <a:p>
            <a:r>
              <a:rPr lang="en-US" dirty="0"/>
              <a:t>Ps 27:14 – Wait on the Lord, Be of good courage, And He shall strengthen your heart; Wait, I say, on the Lord!</a:t>
            </a:r>
          </a:p>
        </p:txBody>
      </p:sp>
      <p:sp>
        <p:nvSpPr>
          <p:cNvPr id="4" name="Slide Number Placeholder 3"/>
          <p:cNvSpPr>
            <a:spLocks noGrp="1"/>
          </p:cNvSpPr>
          <p:nvPr>
            <p:ph type="sldNum" sz="quarter" idx="5"/>
          </p:nvPr>
        </p:nvSpPr>
        <p:spPr/>
        <p:txBody>
          <a:bodyPr/>
          <a:lstStyle/>
          <a:p>
            <a:fld id="{55FE109A-171C-45A6-95C6-09B83F28E3C7}" type="slidenum">
              <a:rPr lang="en-AU" smtClean="0"/>
              <a:t>7</a:t>
            </a:fld>
            <a:endParaRPr lang="en-AU"/>
          </a:p>
        </p:txBody>
      </p:sp>
    </p:spTree>
    <p:extLst>
      <p:ext uri="{BB962C8B-B14F-4D97-AF65-F5344CB8AC3E}">
        <p14:creationId xmlns:p14="http://schemas.microsoft.com/office/powerpoint/2010/main" val="2307741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Matthew 9:17 – “Nor do they put new wine into old wineskins, or else the wineskins are ruined. But they put new wine into new wineskins, and both are preserved.”</a:t>
            </a:r>
          </a:p>
          <a:p>
            <a:endParaRPr lang="en-US" dirty="0"/>
          </a:p>
          <a:p>
            <a:r>
              <a:rPr lang="en-US" dirty="0"/>
              <a:t>Get rid of the mindset of limitation, I can’t do it because of this and that. God is no respecter of persons (Acts 10:34, Romans 2:11). He just wants your obedience to His Word. </a:t>
            </a:r>
          </a:p>
          <a:p>
            <a:endParaRPr lang="en-US" dirty="0"/>
          </a:p>
          <a:p>
            <a:r>
              <a:rPr lang="en-US" dirty="0"/>
              <a:t>Questions to ask: </a:t>
            </a:r>
          </a:p>
          <a:p>
            <a:pPr marL="171450" indent="-171450">
              <a:buFontTx/>
              <a:buChar char="-"/>
            </a:pPr>
            <a:r>
              <a:rPr lang="en-US" dirty="0"/>
              <a:t>What ways, means and methods are now being surpassed?</a:t>
            </a:r>
          </a:p>
          <a:p>
            <a:pPr marL="171450" indent="-171450">
              <a:buFontTx/>
              <a:buChar char="-"/>
            </a:pPr>
            <a:r>
              <a:rPr lang="en-US" dirty="0"/>
              <a:t>What new strategies does God want us to embrace, as we set into this “new” season?</a:t>
            </a:r>
          </a:p>
          <a:p>
            <a:pPr marL="171450" indent="-171450">
              <a:buFontTx/>
              <a:buChar char="-"/>
            </a:pPr>
            <a:r>
              <a:rPr lang="en-US" dirty="0"/>
              <a:t>What is the Holy Spirit saying?</a:t>
            </a:r>
          </a:p>
          <a:p>
            <a:pPr marL="0" indent="0">
              <a:buFontTx/>
              <a:buNone/>
            </a:pPr>
            <a:endParaRPr lang="en-US" dirty="0"/>
          </a:p>
        </p:txBody>
      </p:sp>
      <p:sp>
        <p:nvSpPr>
          <p:cNvPr id="4" name="Slide Number Placeholder 3"/>
          <p:cNvSpPr>
            <a:spLocks noGrp="1"/>
          </p:cNvSpPr>
          <p:nvPr>
            <p:ph type="sldNum" sz="quarter" idx="5"/>
          </p:nvPr>
        </p:nvSpPr>
        <p:spPr/>
        <p:txBody>
          <a:bodyPr/>
          <a:lstStyle/>
          <a:p>
            <a:fld id="{55FE109A-171C-45A6-95C6-09B83F28E3C7}" type="slidenum">
              <a:rPr lang="en-AU" smtClean="0"/>
              <a:t>8</a:t>
            </a:fld>
            <a:endParaRPr lang="en-AU"/>
          </a:p>
        </p:txBody>
      </p:sp>
    </p:spTree>
    <p:extLst>
      <p:ext uri="{BB962C8B-B14F-4D97-AF65-F5344CB8AC3E}">
        <p14:creationId xmlns:p14="http://schemas.microsoft.com/office/powerpoint/2010/main" val="3643007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Ps Joseph declares “resurrection life,” we can have a stock-standard response, just to receive because we are told to. But in this “new” season, it’s the inward that matters – do it so that your heart will truly please God. </a:t>
            </a:r>
          </a:p>
          <a:p>
            <a:endParaRPr lang="en-US" dirty="0"/>
          </a:p>
          <a:p>
            <a:r>
              <a:rPr lang="en-US" dirty="0"/>
              <a:t>As you respond to this, remember that you are saying to your spirit, soul and body ‘die’ as you allow the Holy Spirit to refine you to become more like Christ. </a:t>
            </a:r>
          </a:p>
          <a:p>
            <a:endParaRPr lang="en-US" dirty="0"/>
          </a:p>
          <a:p>
            <a:r>
              <a:rPr lang="en-US" dirty="0"/>
              <a:t>Out with the Old, In with the New </a:t>
            </a:r>
          </a:p>
          <a:p>
            <a:endParaRPr lang="en-US" dirty="0"/>
          </a:p>
          <a:p>
            <a:r>
              <a:rPr lang="en-US" dirty="0"/>
              <a:t>Prayer: In the mighty name of Jesus, your Word is ever living. So we commit our lives back to You, God. Let there truly be a transformation in our lives, starting from our inward man. So we declare right now true death of our lives, we need a fresh outpouring of Your Spirit, as we move into a new gear. In the name of Jesus I declare resurrection life right now into our spirit, soul and body, mind, will and emotion; let every old thing pass away and fill us afresh with the Holy Spirit. In Jesus might name. Amen.</a:t>
            </a:r>
          </a:p>
        </p:txBody>
      </p:sp>
      <p:sp>
        <p:nvSpPr>
          <p:cNvPr id="4" name="Slide Number Placeholder 3"/>
          <p:cNvSpPr>
            <a:spLocks noGrp="1"/>
          </p:cNvSpPr>
          <p:nvPr>
            <p:ph type="sldNum" sz="quarter" idx="5"/>
          </p:nvPr>
        </p:nvSpPr>
        <p:spPr/>
        <p:txBody>
          <a:bodyPr/>
          <a:lstStyle/>
          <a:p>
            <a:fld id="{55FE109A-171C-45A6-95C6-09B83F28E3C7}" type="slidenum">
              <a:rPr lang="en-AU" smtClean="0"/>
              <a:t>9</a:t>
            </a:fld>
            <a:endParaRPr lang="en-AU"/>
          </a:p>
        </p:txBody>
      </p:sp>
    </p:spTree>
    <p:extLst>
      <p:ext uri="{BB962C8B-B14F-4D97-AF65-F5344CB8AC3E}">
        <p14:creationId xmlns:p14="http://schemas.microsoft.com/office/powerpoint/2010/main" val="3329468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564" y="3789040"/>
            <a:ext cx="7848872" cy="1412776"/>
          </a:xfrm>
        </p:spPr>
        <p:txBody>
          <a:bodyPr/>
          <a:lstStyle/>
          <a:p>
            <a:r>
              <a:rPr lang="en-AU" dirty="0"/>
              <a:t>Out with the Old, </a:t>
            </a:r>
            <a:br>
              <a:rPr lang="en-AU" dirty="0"/>
            </a:br>
            <a:r>
              <a:rPr lang="en-AU" dirty="0"/>
              <a:t>In with the New</a:t>
            </a:r>
            <a:endParaRPr lang="en-US" b="0" i="1" dirty="0"/>
          </a:p>
        </p:txBody>
      </p:sp>
      <p:sp>
        <p:nvSpPr>
          <p:cNvPr id="3" name="Text Placeholder 2"/>
          <p:cNvSpPr>
            <a:spLocks noGrp="1"/>
          </p:cNvSpPr>
          <p:nvPr>
            <p:ph type="body" sz="quarter" idx="10"/>
          </p:nvPr>
        </p:nvSpPr>
        <p:spPr/>
        <p:txBody>
          <a:bodyPr/>
          <a:lstStyle/>
          <a:p>
            <a:r>
              <a:rPr lang="en-US" dirty="0"/>
              <a:t>Amy Tan</a:t>
            </a:r>
          </a:p>
        </p:txBody>
      </p:sp>
      <p:sp>
        <p:nvSpPr>
          <p:cNvPr id="4" name="Text Placeholder 3"/>
          <p:cNvSpPr>
            <a:spLocks noGrp="1"/>
          </p:cNvSpPr>
          <p:nvPr>
            <p:ph type="body" sz="quarter" idx="12"/>
          </p:nvPr>
        </p:nvSpPr>
        <p:spPr/>
        <p:txBody>
          <a:bodyPr/>
          <a:lstStyle/>
          <a:p>
            <a:r>
              <a:rPr lang="en-US" dirty="0"/>
              <a:t>28/10/2018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 </a:t>
            </a:r>
          </a:p>
        </p:txBody>
      </p:sp>
      <p:sp>
        <p:nvSpPr>
          <p:cNvPr id="3" name="Content Placeholder 2"/>
          <p:cNvSpPr>
            <a:spLocks noGrp="1"/>
          </p:cNvSpPr>
          <p:nvPr>
            <p:ph idx="1"/>
          </p:nvPr>
        </p:nvSpPr>
        <p:spPr>
          <a:xfrm>
            <a:off x="215516" y="980728"/>
            <a:ext cx="8712968" cy="5472608"/>
          </a:xfrm>
        </p:spPr>
        <p:txBody>
          <a:bodyPr>
            <a:normAutofit fontScale="85000" lnSpcReduction="10000"/>
          </a:bodyPr>
          <a:lstStyle/>
          <a:p>
            <a:pPr marL="0" indent="0">
              <a:buNone/>
            </a:pPr>
            <a:r>
              <a:rPr lang="en-AU" b="1" dirty="0"/>
              <a:t>Luke 5:33-39</a:t>
            </a:r>
          </a:p>
          <a:p>
            <a:pPr marL="0" indent="0">
              <a:buNone/>
            </a:pPr>
            <a:r>
              <a:rPr lang="en-AU" baseline="30000" dirty="0"/>
              <a:t>33 </a:t>
            </a:r>
            <a:r>
              <a:rPr lang="en-AU" dirty="0"/>
              <a:t>Then they said to Him, “Why do the disciples of John fast often and make prayers, and likewise those of the Pharisees, but Yours eat and drink?”</a:t>
            </a:r>
            <a:endParaRPr lang="en-AU" baseline="30000" dirty="0"/>
          </a:p>
          <a:p>
            <a:pPr marL="0" indent="0">
              <a:buNone/>
            </a:pPr>
            <a:r>
              <a:rPr lang="en-AU" baseline="30000" dirty="0"/>
              <a:t>34 </a:t>
            </a:r>
            <a:r>
              <a:rPr lang="en-AU" dirty="0"/>
              <a:t>And He said to them, “Can you make the friends of the bridegroom fast while the bridegroom is with them? </a:t>
            </a:r>
          </a:p>
          <a:p>
            <a:pPr marL="0" indent="0">
              <a:buNone/>
            </a:pPr>
            <a:r>
              <a:rPr lang="en-AU" baseline="30000" dirty="0"/>
              <a:t>35 </a:t>
            </a:r>
            <a:r>
              <a:rPr lang="en-AU" dirty="0"/>
              <a:t>But the days will come when the bridegroom will be taken away from them; then they will fast in those days.”</a:t>
            </a:r>
          </a:p>
          <a:p>
            <a:pPr marL="0" indent="0">
              <a:buNone/>
            </a:pPr>
            <a:br>
              <a:rPr lang="en-AU" dirty="0"/>
            </a:br>
            <a:br>
              <a:rPr lang="en-AU" dirty="0"/>
            </a:br>
            <a:endParaRPr lang="en-AU" b="1" i="1" dirty="0"/>
          </a:p>
        </p:txBody>
      </p:sp>
    </p:spTree>
    <p:extLst>
      <p:ext uri="{BB962C8B-B14F-4D97-AF65-F5344CB8AC3E}">
        <p14:creationId xmlns:p14="http://schemas.microsoft.com/office/powerpoint/2010/main" val="3869338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5"/>
            <a:ext cx="8712968" cy="5328592"/>
          </a:xfrm>
        </p:spPr>
        <p:txBody>
          <a:bodyPr>
            <a:normAutofit fontScale="85000" lnSpcReduction="10000"/>
          </a:bodyPr>
          <a:lstStyle/>
          <a:p>
            <a:pPr marL="0" indent="0">
              <a:buNone/>
            </a:pPr>
            <a:r>
              <a:rPr lang="en-AU" baseline="30000" dirty="0"/>
              <a:t>36 </a:t>
            </a:r>
            <a:r>
              <a:rPr lang="en-AU" dirty="0"/>
              <a:t>Then He spoke a parable to them: “No one puts a piece from a new garment on an old one; otherwise the new makes a tear, and also the piece that was </a:t>
            </a:r>
            <a:r>
              <a:rPr lang="en-AU" i="1" dirty="0"/>
              <a:t>taken</a:t>
            </a:r>
            <a:r>
              <a:rPr lang="en-AU" dirty="0"/>
              <a:t> out of the new does not match the old. </a:t>
            </a:r>
          </a:p>
          <a:p>
            <a:pPr marL="0" indent="0">
              <a:buNone/>
            </a:pPr>
            <a:r>
              <a:rPr lang="en-AU" baseline="30000" dirty="0"/>
              <a:t>37 </a:t>
            </a:r>
            <a:r>
              <a:rPr lang="en-AU" dirty="0"/>
              <a:t>And no one puts new wine into old wineskins; or else the new wine will burst the wineskins and be spilled, and the wineskins will be ruined. </a:t>
            </a:r>
          </a:p>
          <a:p>
            <a:pPr marL="0" indent="0">
              <a:buNone/>
            </a:pPr>
            <a:r>
              <a:rPr lang="en-AU" baseline="30000" dirty="0"/>
              <a:t>38 </a:t>
            </a:r>
            <a:r>
              <a:rPr lang="en-AU" dirty="0"/>
              <a:t>But new wine must be put into new wineskins, and both are preserved. </a:t>
            </a:r>
          </a:p>
          <a:p>
            <a:pPr marL="0" indent="0">
              <a:buNone/>
            </a:pPr>
            <a:r>
              <a:rPr lang="en-AU" baseline="30000" dirty="0"/>
              <a:t>39 </a:t>
            </a:r>
            <a:r>
              <a:rPr lang="en-AU" dirty="0"/>
              <a:t>And no one, having drunk old </a:t>
            </a:r>
            <a:r>
              <a:rPr lang="en-AU" i="1" dirty="0"/>
              <a:t>wine,</a:t>
            </a:r>
            <a:r>
              <a:rPr lang="en-AU" dirty="0"/>
              <a:t> immediately desires new; for he says, ‘The old is better.’ ”</a:t>
            </a:r>
          </a:p>
        </p:txBody>
      </p:sp>
    </p:spTree>
    <p:extLst>
      <p:ext uri="{BB962C8B-B14F-4D97-AF65-F5344CB8AC3E}">
        <p14:creationId xmlns:p14="http://schemas.microsoft.com/office/powerpoint/2010/main" val="95620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Everyday Old vs New Examples </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19672" y="2060848"/>
            <a:ext cx="5976664" cy="2706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descr="Image result for cassette tap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711" y="1269130"/>
            <a:ext cx="1007475" cy="653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1299526"/>
            <a:ext cx="1245897" cy="655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28383" y="2053021"/>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28383" y="4429637"/>
            <a:ext cx="79208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5023670"/>
            <a:ext cx="1145406" cy="779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40398" y="3212976"/>
            <a:ext cx="780074" cy="780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9610" y="3428999"/>
            <a:ext cx="871901" cy="871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2363" y="4952334"/>
            <a:ext cx="1135301" cy="850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96944" y="4825681"/>
            <a:ext cx="1224136" cy="1362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9"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8845" y="1628800"/>
            <a:ext cx="933432" cy="1239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0636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Questions I have asked myself over the course of my Christian life</a:t>
            </a:r>
          </a:p>
        </p:txBody>
      </p:sp>
      <p:sp>
        <p:nvSpPr>
          <p:cNvPr id="3" name="Content Placeholder 2"/>
          <p:cNvSpPr>
            <a:spLocks noGrp="1"/>
          </p:cNvSpPr>
          <p:nvPr>
            <p:ph idx="1"/>
          </p:nvPr>
        </p:nvSpPr>
        <p:spPr/>
        <p:txBody>
          <a:bodyPr/>
          <a:lstStyle/>
          <a:p>
            <a:r>
              <a:rPr lang="en-AU" dirty="0"/>
              <a:t>I’m comfortable where I am, I don’t need to grow?</a:t>
            </a:r>
          </a:p>
          <a:p>
            <a:r>
              <a:rPr lang="en-AU" dirty="0"/>
              <a:t>Only having an “experience once” is fine for my Christian walk!</a:t>
            </a:r>
          </a:p>
          <a:p>
            <a:r>
              <a:rPr lang="en-AU" dirty="0"/>
              <a:t>I’ve been to many training classes/programs, what can I really benefit from going back and doing it again? </a:t>
            </a:r>
          </a:p>
          <a:p>
            <a:endParaRPr lang="en-AU" dirty="0"/>
          </a:p>
        </p:txBody>
      </p:sp>
    </p:spTree>
    <p:extLst>
      <p:ext uri="{BB962C8B-B14F-4D97-AF65-F5344CB8AC3E}">
        <p14:creationId xmlns:p14="http://schemas.microsoft.com/office/powerpoint/2010/main" val="2583941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new wine mean?</a:t>
            </a:r>
          </a:p>
        </p:txBody>
      </p:sp>
      <p:sp>
        <p:nvSpPr>
          <p:cNvPr id="3" name="Content Placeholder 2"/>
          <p:cNvSpPr>
            <a:spLocks noGrp="1"/>
          </p:cNvSpPr>
          <p:nvPr>
            <p:ph idx="1"/>
          </p:nvPr>
        </p:nvSpPr>
        <p:spPr/>
        <p:txBody>
          <a:bodyPr/>
          <a:lstStyle/>
          <a:p>
            <a:pPr marL="514350" indent="-514350">
              <a:buAutoNum type="arabicPeriod"/>
            </a:pPr>
            <a:r>
              <a:rPr lang="en-AU" dirty="0"/>
              <a:t>Wine is symbolic of the Holy Spirit </a:t>
            </a:r>
          </a:p>
          <a:p>
            <a:pPr lvl="1">
              <a:buFont typeface="Arial" panose="020B0604020202020204" pitchFamily="34" charset="0"/>
              <a:buChar char="•"/>
            </a:pPr>
            <a:r>
              <a:rPr lang="en-AU" dirty="0"/>
              <a:t>Matthew 9:17</a:t>
            </a:r>
          </a:p>
          <a:p>
            <a:pPr lvl="1">
              <a:buFont typeface="Arial" panose="020B0604020202020204" pitchFamily="34" charset="0"/>
              <a:buChar char="•"/>
            </a:pPr>
            <a:r>
              <a:rPr lang="en-AU" dirty="0"/>
              <a:t>Ephesians 5:18</a:t>
            </a:r>
          </a:p>
          <a:p>
            <a:pPr lvl="2"/>
            <a:r>
              <a:rPr lang="en-AU" dirty="0"/>
              <a:t>Infilling of the Spirit is compared and contrasted to drinking wine</a:t>
            </a:r>
          </a:p>
          <a:p>
            <a:pPr lvl="1">
              <a:buFont typeface="Arial" panose="020B0604020202020204" pitchFamily="34" charset="0"/>
              <a:buChar char="•"/>
            </a:pPr>
            <a:r>
              <a:rPr lang="en-AU" dirty="0"/>
              <a:t>A new wine from Heaven!</a:t>
            </a:r>
          </a:p>
          <a:p>
            <a:pPr lvl="2"/>
            <a:r>
              <a:rPr lang="en-AU" dirty="0"/>
              <a:t>What is “new” tastes different</a:t>
            </a:r>
          </a:p>
          <a:p>
            <a:pPr marL="914400" lvl="2" indent="0">
              <a:buNone/>
            </a:pPr>
            <a:endParaRPr lang="en-AU" dirty="0"/>
          </a:p>
        </p:txBody>
      </p:sp>
    </p:spTree>
    <p:extLst>
      <p:ext uri="{BB962C8B-B14F-4D97-AF65-F5344CB8AC3E}">
        <p14:creationId xmlns:p14="http://schemas.microsoft.com/office/powerpoint/2010/main" val="830953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new wine mean?</a:t>
            </a:r>
          </a:p>
        </p:txBody>
      </p:sp>
      <p:sp>
        <p:nvSpPr>
          <p:cNvPr id="3" name="Content Placeholder 2"/>
          <p:cNvSpPr>
            <a:spLocks noGrp="1"/>
          </p:cNvSpPr>
          <p:nvPr>
            <p:ph idx="1"/>
          </p:nvPr>
        </p:nvSpPr>
        <p:spPr/>
        <p:txBody>
          <a:bodyPr/>
          <a:lstStyle/>
          <a:p>
            <a:pPr marL="0" indent="0">
              <a:buNone/>
            </a:pPr>
            <a:r>
              <a:rPr lang="en-AU" dirty="0"/>
              <a:t>2. Speaks of renewed love and intimacy with God </a:t>
            </a:r>
          </a:p>
          <a:p>
            <a:pPr lvl="1">
              <a:buFont typeface="Arial" panose="020B0604020202020204" pitchFamily="34" charset="0"/>
              <a:buChar char="•"/>
            </a:pPr>
            <a:r>
              <a:rPr lang="en-AU" dirty="0"/>
              <a:t>God is calling you back to your first love with Him </a:t>
            </a:r>
          </a:p>
          <a:p>
            <a:pPr lvl="1">
              <a:buFont typeface="Arial" panose="020B0604020202020204" pitchFamily="34" charset="0"/>
              <a:buChar char="•"/>
            </a:pPr>
            <a:r>
              <a:rPr lang="en-AU" dirty="0"/>
              <a:t>Psalms 27:14</a:t>
            </a:r>
          </a:p>
          <a:p>
            <a:pPr lvl="1">
              <a:buFont typeface="Arial" panose="020B0604020202020204" pitchFamily="34" charset="0"/>
              <a:buChar char="•"/>
            </a:pPr>
            <a:endParaRPr lang="en-AU" dirty="0"/>
          </a:p>
        </p:txBody>
      </p:sp>
    </p:spTree>
    <p:extLst>
      <p:ext uri="{BB962C8B-B14F-4D97-AF65-F5344CB8AC3E}">
        <p14:creationId xmlns:p14="http://schemas.microsoft.com/office/powerpoint/2010/main" val="3472917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ED7E-B49F-407E-AEC2-354B4D4E4769}"/>
              </a:ext>
            </a:extLst>
          </p:cNvPr>
          <p:cNvSpPr>
            <a:spLocks noGrp="1"/>
          </p:cNvSpPr>
          <p:nvPr>
            <p:ph type="title"/>
          </p:nvPr>
        </p:nvSpPr>
        <p:spPr/>
        <p:txBody>
          <a:bodyPr/>
          <a:lstStyle/>
          <a:p>
            <a:r>
              <a:rPr lang="en-US" dirty="0"/>
              <a:t>What does new wine mean?</a:t>
            </a:r>
          </a:p>
        </p:txBody>
      </p:sp>
      <p:sp>
        <p:nvSpPr>
          <p:cNvPr id="3" name="Content Placeholder 2">
            <a:extLst>
              <a:ext uri="{FF2B5EF4-FFF2-40B4-BE49-F238E27FC236}">
                <a16:creationId xmlns:a16="http://schemas.microsoft.com/office/drawing/2014/main" id="{4E5DA931-5F50-4626-93E1-AC3D0E579367}"/>
              </a:ext>
            </a:extLst>
          </p:cNvPr>
          <p:cNvSpPr>
            <a:spLocks noGrp="1"/>
          </p:cNvSpPr>
          <p:nvPr>
            <p:ph idx="1"/>
          </p:nvPr>
        </p:nvSpPr>
        <p:spPr/>
        <p:txBody>
          <a:bodyPr/>
          <a:lstStyle/>
          <a:p>
            <a:pPr marL="0" indent="0">
              <a:buNone/>
            </a:pPr>
            <a:r>
              <a:rPr lang="en-US" dirty="0"/>
              <a:t>3. New wineskins are needed for new wine</a:t>
            </a:r>
          </a:p>
          <a:p>
            <a:pPr lvl="1">
              <a:buFont typeface="Arial" panose="020B0604020202020204" pitchFamily="34" charset="0"/>
              <a:buChar char="•"/>
            </a:pPr>
            <a:r>
              <a:rPr lang="en-US" dirty="0"/>
              <a:t>Matthew 9:17</a:t>
            </a:r>
          </a:p>
          <a:p>
            <a:pPr lvl="1">
              <a:buFont typeface="Arial" panose="020B0604020202020204" pitchFamily="34" charset="0"/>
              <a:buChar char="•"/>
            </a:pPr>
            <a:r>
              <a:rPr lang="en-US" dirty="0"/>
              <a:t>“Flexible” </a:t>
            </a:r>
          </a:p>
          <a:p>
            <a:pPr lvl="1">
              <a:buFont typeface="Arial" panose="020B0604020202020204" pitchFamily="34" charset="0"/>
              <a:buChar char="•"/>
            </a:pPr>
            <a:r>
              <a:rPr lang="en-US" dirty="0"/>
              <a:t>Fresh</a:t>
            </a:r>
          </a:p>
          <a:p>
            <a:pPr lvl="1">
              <a:buFont typeface="Arial" panose="020B0604020202020204" pitchFamily="34" charset="0"/>
              <a:buChar char="•"/>
            </a:pPr>
            <a:r>
              <a:rPr lang="en-US" dirty="0"/>
              <a:t>To receive the new move of the Holy Spirit, we also need to be new (thinking, </a:t>
            </a:r>
            <a:r>
              <a:rPr lang="en-US" dirty="0" err="1"/>
              <a:t>behaviours</a:t>
            </a:r>
            <a:r>
              <a:rPr lang="en-US" dirty="0"/>
              <a:t>, actions)  </a:t>
            </a:r>
          </a:p>
        </p:txBody>
      </p:sp>
    </p:spTree>
    <p:extLst>
      <p:ext uri="{BB962C8B-B14F-4D97-AF65-F5344CB8AC3E}">
        <p14:creationId xmlns:p14="http://schemas.microsoft.com/office/powerpoint/2010/main" val="613259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4954-C766-409D-A5B1-25EDAE8F3BD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96F2B46F-01F0-450E-89BC-7C67C7EAA3C0}"/>
              </a:ext>
            </a:extLst>
          </p:cNvPr>
          <p:cNvSpPr>
            <a:spLocks noGrp="1"/>
          </p:cNvSpPr>
          <p:nvPr>
            <p:ph idx="1"/>
          </p:nvPr>
        </p:nvSpPr>
        <p:spPr/>
        <p:txBody>
          <a:bodyPr/>
          <a:lstStyle/>
          <a:p>
            <a:r>
              <a:rPr lang="en-US" dirty="0"/>
              <a:t>If we want new, we must let go of the old (mindsets, limited thinking)</a:t>
            </a:r>
          </a:p>
          <a:p>
            <a:r>
              <a:rPr lang="en-US" dirty="0"/>
              <a:t>New wine comes from pressure and crushing of our old shelves.</a:t>
            </a:r>
          </a:p>
        </p:txBody>
      </p:sp>
    </p:spTree>
    <p:extLst>
      <p:ext uri="{BB962C8B-B14F-4D97-AF65-F5344CB8AC3E}">
        <p14:creationId xmlns:p14="http://schemas.microsoft.com/office/powerpoint/2010/main" val="1163507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4281</TotalTime>
  <Words>1507</Words>
  <Application>Microsoft Office PowerPoint</Application>
  <PresentationFormat>On-screen Show (4:3)</PresentationFormat>
  <Paragraphs>101</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맑은 고딕</vt:lpstr>
      <vt:lpstr>Arial</vt:lpstr>
      <vt:lpstr>Calibri</vt:lpstr>
      <vt:lpstr>Century Gothic</vt:lpstr>
      <vt:lpstr>Office Theme</vt:lpstr>
      <vt:lpstr>Out with the Old,  In with the New</vt:lpstr>
      <vt:lpstr>Key Scripture </vt:lpstr>
      <vt:lpstr>PowerPoint Presentation</vt:lpstr>
      <vt:lpstr>Everyday Old vs New Examples </vt:lpstr>
      <vt:lpstr>Questions I have asked myself over the course of my Christian life</vt:lpstr>
      <vt:lpstr>What does new wine mean?</vt:lpstr>
      <vt:lpstr>What does new wine mean?</vt:lpstr>
      <vt:lpstr>What does new wine mean?</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Amy Tan</cp:lastModifiedBy>
  <cp:revision>160</cp:revision>
  <dcterms:created xsi:type="dcterms:W3CDTF">2014-04-01T16:35:38Z</dcterms:created>
  <dcterms:modified xsi:type="dcterms:W3CDTF">2018-10-27T15:18:33Z</dcterms:modified>
</cp:coreProperties>
</file>